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58" r:id="rId4"/>
    <p:sldId id="257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2" r:id="rId16"/>
    <p:sldId id="271" r:id="rId17"/>
    <p:sldId id="262" r:id="rId18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901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2F4F6-D51F-0948-BEA9-09166033C60A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F9807-A8FC-5B4D-B5FB-8FFDB53AF4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632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F9807-A8FC-5B4D-B5FB-8FFDB53AF45C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850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F9807-A8FC-5B4D-B5FB-8FFDB53AF45C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2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F9807-A8FC-5B4D-B5FB-8FFDB53AF45C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2902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AF9807-A8FC-5B4D-B5FB-8FFDB53AF45C}" type="slidenum">
              <a:rPr lang="en-CN" smtClean="0"/>
              <a:t>17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99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934E-B28B-6342-A2A7-34C8FB1A2F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3412EB-79CD-2D45-811D-B100E2378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F1BF8-3D6D-3E4E-BBA4-BAEA7F062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091D9-E60B-5442-B7C9-0582E2DD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1DDD6-7800-D045-BAA3-322A79C6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0680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BDEC-CD20-C14E-9200-6198BAA4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9A938-36AE-7841-A4AE-5900D7048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A8184-8D0E-6440-8583-ACDA67DA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632A4-117B-2F4B-8D7D-A7A886CA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95AA6-56E5-C64E-B6F6-D8C5071A6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3463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8E770-D0B3-214F-B2E8-FEE6B07B1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F1428-C75E-3240-98A0-8766A3ACE8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9B12C-1294-6E46-9C70-A33472835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65E31-04B0-5B47-A038-C51CC07F3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B2AD2-F96F-0041-B5FC-27909D650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88374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C0FC1-3428-364A-9A88-788B84C4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C9AC4-86EE-524A-87B5-D7345657F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2D2AD-3177-3E41-ACFE-9152D939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8FEB9-D2C4-9740-97FE-C116EAE1F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96DFF-336A-EE43-AA11-31C1C76C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85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DE90-488E-3249-B817-29A4E341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6B85D-9835-7342-8122-01DC56BD8A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06D8E-C700-6442-A355-05706CA74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6E102-30DD-0B4C-8A40-C6E79C49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A0C56-C020-8D49-BE7F-F95643BAF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5719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3B2E-A677-6040-AC5F-CDAC61DC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BE19C-BBCF-6C4B-A352-AE9919B99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705AF-82E8-F548-B2D0-B3DD8CFD8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6CC3-EEA1-394F-A384-8C3F927B3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D234A-3109-AC4A-989F-16ECAD293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26EC7-AEB6-8C48-BD37-CB64C08F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5599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89D3-B198-0044-9FE4-85B5D3DB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1B7E4-544A-C940-990A-C3F258C18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3700C-2556-3C4F-9EA5-7AF8C5879E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D87AC-1D91-C44C-98E9-DDEC49A00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2447B-27A4-AB42-B2EF-6797F67CB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35711-595D-704F-93A9-C8B8F10B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12DA8-A503-5949-8C30-0C253726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B7502B-95B4-3D4E-9713-4215972B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7903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9282-D3D7-AC47-8204-763225B4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68034-1809-DE42-8A9F-E71CDA1BD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A7E1B-C515-CD46-8F9E-53924C43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DC165-CB65-794D-83FF-EB7D8626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015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5ACE1-C118-FC4C-AECD-8EBF74F8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869E1-DC3D-3349-A9D2-DEB0BAF2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ED25-F0C6-D440-AA0B-3D5285B4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499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E10BA-DF93-3D45-9D33-C572845E8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D750F-A9C6-5941-B434-0D97CBD35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7EE1B-8975-8B45-888C-342EDBA55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5A2A6-E91E-4A4F-B22A-D0BC23219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80ADA-F91A-8B46-BFED-FE3B46633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F0C6B-213D-2149-9EC4-A0A4F4503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81868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B78C-8B25-8941-9C9A-EE1EA823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CEECC-60F1-5A4D-9F83-3DE1FA09C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6F7DC-E0A9-FE42-8669-DC06A3298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24806-770A-A64C-9DD5-63698FD0F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8438E-AC33-C145-B85B-3BFC6928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24AC2-4D04-514E-8E3B-D891EFA1A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1026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65B0E2-E619-414E-9C9E-A058C69DF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47A54-AA0E-774E-9CEC-B58156170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C32F9-7C3F-9A45-9466-3A6F31E729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3F306-753C-A040-9911-1AF49496591B}" type="datetimeFigureOut">
              <a:rPr lang="en-CN" smtClean="0"/>
              <a:t>2021/12/30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2D2D2-1C58-4045-ABDB-46FB7BD1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0B772-47AC-6A4B-A394-DC240DAC3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9945A-8A8A-4440-BF18-56C62507AC2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0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2EA0-0D1F-BF4C-8F17-E80CAF939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Opening the black box of Deep Neural Networks via Information</a:t>
            </a:r>
            <a:endParaRPr lang="en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DE608-2B54-4343-8996-E1ABA1004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  <a:p>
            <a:r>
              <a:rPr lang="en-CN" dirty="0"/>
              <a:t>郝雅茹</a:t>
            </a:r>
          </a:p>
          <a:p>
            <a:r>
              <a:rPr lang="en-US" altLang="zh-CN" dirty="0"/>
              <a:t>12/31/2021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10896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optimization phases in the Information Plane(training sample size)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ADC250-8C64-A243-8349-391191C33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3580"/>
            <a:ext cx="10708105" cy="46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2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optimization phases in the Information Plane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B8EDF-87B9-F84E-B848-9CE8328E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14" y="1690688"/>
            <a:ext cx="625537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9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drift and diffusion phases of SGD optimization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6E1EF-937B-094E-A477-A9598D385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39" y="1690688"/>
            <a:ext cx="6904121" cy="4817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B8752A-D492-D042-A364-5C3865B38F94}"/>
              </a:ext>
            </a:extLst>
          </p:cNvPr>
          <p:cNvSpPr txBox="1"/>
          <p:nvPr/>
        </p:nvSpPr>
        <p:spPr>
          <a:xfrm>
            <a:off x="753298" y="2093495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drift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70F70-73F1-3F4B-98F5-1093B98A0E5A}"/>
              </a:ext>
            </a:extLst>
          </p:cNvPr>
          <p:cNvSpPr txBox="1"/>
          <p:nvPr/>
        </p:nvSpPr>
        <p:spPr>
          <a:xfrm>
            <a:off x="9777660" y="2093494"/>
            <a:ext cx="1824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600" dirty="0"/>
              <a:t>diffusion</a:t>
            </a:r>
          </a:p>
        </p:txBody>
      </p:sp>
    </p:spTree>
    <p:extLst>
      <p:ext uri="{BB962C8B-B14F-4D97-AF65-F5344CB8AC3E}">
        <p14:creationId xmlns:p14="http://schemas.microsoft.com/office/powerpoint/2010/main" val="284081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computational benefit of the hidden layers</a:t>
            </a:r>
            <a:endParaRPr lang="en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BFB71B-4F30-D740-BA70-518D4E947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61" y="1588169"/>
            <a:ext cx="7931844" cy="5149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CE4E-3610-5A40-9D7A-9B62D9A26C1B}"/>
              </a:ext>
            </a:extLst>
          </p:cNvPr>
          <p:cNvSpPr txBox="1"/>
          <p:nvPr/>
        </p:nvSpPr>
        <p:spPr>
          <a:xfrm>
            <a:off x="8108452" y="2496804"/>
            <a:ext cx="39744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CN" dirty="0"/>
              <a:t>adding hidden layers reduce</a:t>
            </a:r>
          </a:p>
          <a:p>
            <a:r>
              <a:rPr lang="en-CN" dirty="0"/>
              <a:t> the training epochs</a:t>
            </a:r>
          </a:p>
          <a:p>
            <a:endParaRPr lang="en-CN" dirty="0"/>
          </a:p>
          <a:p>
            <a:r>
              <a:rPr lang="en-CN" dirty="0"/>
              <a:t>2. </a:t>
            </a:r>
            <a:r>
              <a:rPr lang="en-US" dirty="0"/>
              <a:t>The compression phase of each layer</a:t>
            </a:r>
          </a:p>
          <a:p>
            <a:r>
              <a:rPr lang="en-US" dirty="0"/>
              <a:t> is shorter when it starts from a previous</a:t>
            </a:r>
          </a:p>
          <a:p>
            <a:r>
              <a:rPr lang="en-US" dirty="0"/>
              <a:t> compressed layer.</a:t>
            </a:r>
          </a:p>
          <a:p>
            <a:endParaRPr lang="en-US" dirty="0"/>
          </a:p>
          <a:p>
            <a:r>
              <a:rPr lang="en-US" dirty="0"/>
              <a:t>3. The compression is faster for the </a:t>
            </a:r>
          </a:p>
          <a:p>
            <a:r>
              <a:rPr lang="en-US" dirty="0"/>
              <a:t>deeper layers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7731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 to the layers to the IB bound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196A6-EF27-E24B-AF42-46871B48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700" y="1495675"/>
            <a:ext cx="6637632" cy="5168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FF6562-A035-684D-BA84-A18A12BE7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68" y="1690688"/>
            <a:ext cx="4355432" cy="599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298850-6017-7049-9160-7B0E0AE7E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111" y="2545865"/>
            <a:ext cx="4888582" cy="1140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721110-7F95-684F-9DDB-EBB0E61FCAE3}"/>
              </a:ext>
            </a:extLst>
          </p:cNvPr>
          <p:cNvSpPr txBox="1"/>
          <p:nvPr/>
        </p:nvSpPr>
        <p:spPr>
          <a:xfrm>
            <a:off x="343751" y="1808384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IB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D01680-2E4E-B748-94C1-A82ED7109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70" y="4484183"/>
            <a:ext cx="5194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094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54ED72-E370-5740-8589-D4EA76A1C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2394369"/>
            <a:ext cx="112649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1B9B6-86BC-0C4F-8F12-703C5EEB194C}"/>
              </a:ext>
            </a:extLst>
          </p:cNvPr>
          <p:cNvSpPr txBox="1"/>
          <p:nvPr/>
        </p:nvSpPr>
        <p:spPr>
          <a:xfrm>
            <a:off x="1744578" y="2521077"/>
            <a:ext cx="92643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/>
              <a:t>Paper1: </a:t>
            </a:r>
            <a:r>
              <a:rPr lang="en-US" sz="2400" dirty="0"/>
              <a:t>https://</a:t>
            </a:r>
            <a:r>
              <a:rPr lang="en-US" sz="2400" dirty="0" err="1"/>
              <a:t>arxiv.org</a:t>
            </a:r>
            <a:r>
              <a:rPr lang="en-US" sz="2400" dirty="0"/>
              <a:t>/pdf/1703.00810.pdf</a:t>
            </a:r>
            <a:endParaRPr lang="en-CN" sz="2400" dirty="0"/>
          </a:p>
          <a:p>
            <a:r>
              <a:rPr lang="en-CN" sz="2400" dirty="0"/>
              <a:t>Paper2: </a:t>
            </a:r>
            <a:r>
              <a:rPr lang="en-US" sz="2400" dirty="0"/>
              <a:t>https://</a:t>
            </a:r>
            <a:r>
              <a:rPr lang="en-US" sz="2400" dirty="0" err="1"/>
              <a:t>arxiv.org</a:t>
            </a:r>
            <a:r>
              <a:rPr lang="en-US" sz="2400" dirty="0"/>
              <a:t>/pdf/1503.02406.pdf</a:t>
            </a:r>
            <a:endParaRPr lang="en-CN" sz="2400" dirty="0"/>
          </a:p>
          <a:p>
            <a:r>
              <a:rPr lang="en-CN" sz="2400" dirty="0"/>
              <a:t>Blog: </a:t>
            </a:r>
            <a:r>
              <a:rPr lang="en-US" sz="2400" dirty="0"/>
              <a:t>https://</a:t>
            </a:r>
            <a:r>
              <a:rPr lang="en-US" sz="2400" dirty="0" err="1"/>
              <a:t>lilianweng.github.io</a:t>
            </a:r>
            <a:r>
              <a:rPr lang="en-US" sz="2400" dirty="0"/>
              <a:t>/</a:t>
            </a:r>
            <a:r>
              <a:rPr lang="en-US" sz="2400" dirty="0" err="1"/>
              <a:t>lil</a:t>
            </a:r>
            <a:r>
              <a:rPr lang="en-US" sz="2400" dirty="0"/>
              <a:t>-log/2017/09/28/anatomize-deep-learning-with-information-</a:t>
            </a:r>
            <a:r>
              <a:rPr lang="en-US" sz="2400" dirty="0" err="1"/>
              <a:t>theory.html</a:t>
            </a:r>
            <a:endParaRPr lang="en-CN" sz="2400" dirty="0"/>
          </a:p>
          <a:p>
            <a:r>
              <a:rPr lang="en-CN" sz="2400" dirty="0"/>
              <a:t>Talk: </a:t>
            </a:r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=bLqJHjXihK8</a:t>
            </a:r>
            <a:endParaRPr lang="en-C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2BC68-2870-F241-9487-CFC3F44E6257}"/>
              </a:ext>
            </a:extLst>
          </p:cNvPr>
          <p:cNvSpPr txBox="1"/>
          <p:nvPr/>
        </p:nvSpPr>
        <p:spPr>
          <a:xfrm>
            <a:off x="3789947" y="40907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657889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2EA0-0D1F-BF4C-8F17-E80CAF939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0046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3F87-FC58-9D43-99C5-49E5035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DNNs and Information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5DA88C-6939-1A43-A925-4EC0165FF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69201" y="1825625"/>
            <a:ext cx="605359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58E82B-51D9-D34E-808E-12581C43EEB3}"/>
              </a:ext>
            </a:extLst>
          </p:cNvPr>
          <p:cNvSpPr txBox="1"/>
          <p:nvPr/>
        </p:nvSpPr>
        <p:spPr>
          <a:xfrm>
            <a:off x="597569" y="5534525"/>
            <a:ext cx="2155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Markov chain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DE2F0D-24A7-B94A-9202-B98E82FAF335}"/>
              </a:ext>
            </a:extLst>
          </p:cNvPr>
          <p:cNvSpPr txBox="1"/>
          <p:nvPr/>
        </p:nvSpPr>
        <p:spPr>
          <a:xfrm>
            <a:off x="1766864" y="3770461"/>
            <a:ext cx="986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P(X, Y)</a:t>
            </a:r>
          </a:p>
        </p:txBody>
      </p:sp>
    </p:spTree>
    <p:extLst>
      <p:ext uri="{BB962C8B-B14F-4D97-AF65-F5344CB8AC3E}">
        <p14:creationId xmlns:p14="http://schemas.microsoft.com/office/powerpoint/2010/main" val="172541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3093-7C9D-0449-BEF2-14A830FB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Information Theory basics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A6D85-759D-F145-9D42-14B69677F0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CN" dirty="0"/>
                  <a:t>KL divergence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)|</m:t>
                    </m:r>
                    <m:d>
                      <m:dPr>
                        <m:begChr m:val="|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</m:nary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CN" dirty="0"/>
              </a:p>
              <a:p>
                <a:pPr>
                  <a:lnSpc>
                    <a:spcPct val="100000"/>
                  </a:lnSpc>
                </a:pPr>
                <a:r>
                  <a:rPr lang="en-CN" dirty="0"/>
                  <a:t>Mutual Information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)|</m:t>
                    </m:r>
                    <m:d>
                      <m:dPr>
                        <m:begChr m:val="|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marL="0" indent="0">
                  <a:buNone/>
                </a:pPr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BA6D85-759D-F145-9D42-14B69677F0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45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FFBC2FE-007D-7540-98C6-D24AD68CC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32" y="5448672"/>
            <a:ext cx="3146741" cy="5156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3698C1-6EF4-C548-8465-E63B228CA509}"/>
                  </a:ext>
                </a:extLst>
              </p:cNvPr>
              <p:cNvSpPr txBox="1"/>
              <p:nvPr/>
            </p:nvSpPr>
            <p:spPr>
              <a:xfrm>
                <a:off x="6312866" y="4174958"/>
                <a:ext cx="5061707" cy="1789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Reparametrization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Invariance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for two invertible transformations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l-GR" sz="2400" dirty="0"/>
                  <a:t>, </a:t>
                </a:r>
                <a14:m>
                  <m:oMath xmlns:m="http://schemas.openxmlformats.org/officeDocument/2006/math">
                    <m: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CN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3698C1-6EF4-C548-8465-E63B228CA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66" y="4174958"/>
                <a:ext cx="5061707" cy="1789401"/>
              </a:xfrm>
              <a:prstGeom prst="rect">
                <a:avLst/>
              </a:prstGeom>
              <a:blipFill>
                <a:blip r:embed="rId4"/>
                <a:stretch>
                  <a:fillRect l="-2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25925F9-6A57-164F-80E9-9644EFC6B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684" y="5416124"/>
            <a:ext cx="4299284" cy="5321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93C107-97C6-C444-BC70-AD0190F05922}"/>
                  </a:ext>
                </a:extLst>
              </p:cNvPr>
              <p:cNvSpPr txBox="1"/>
              <p:nvPr/>
            </p:nvSpPr>
            <p:spPr>
              <a:xfrm>
                <a:off x="838200" y="4174958"/>
                <a:ext cx="5363328" cy="2343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 Processing Inequality (DPI)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/>
                  <a:t>for a Markov chain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en-CN" sz="2400" dirty="0"/>
              </a:p>
              <a:p>
                <a:pPr>
                  <a:lnSpc>
                    <a:spcPct val="150000"/>
                  </a:lnSpc>
                </a:pPr>
                <a:endParaRPr lang="en-US" sz="2400" dirty="0"/>
              </a:p>
              <a:p>
                <a:pPr>
                  <a:lnSpc>
                    <a:spcPct val="150000"/>
                  </a:lnSpc>
                </a:pPr>
                <a:endParaRPr lang="en-CN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93C107-97C6-C444-BC70-AD0190F05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4958"/>
                <a:ext cx="5363328" cy="2343398"/>
              </a:xfrm>
              <a:prstGeom prst="rect">
                <a:avLst/>
              </a:prstGeom>
              <a:blipFill>
                <a:blip r:embed="rId6"/>
                <a:stretch>
                  <a:fillRect l="-2128" r="-1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93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3F87-FC58-9D43-99C5-49E5035D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DNNs and Information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5DA88C-6939-1A43-A925-4EC0165FF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6031" y="1567238"/>
            <a:ext cx="5481469" cy="3940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9748F-20D5-EF4E-AA95-4D73B4072C9E}"/>
              </a:ext>
            </a:extLst>
          </p:cNvPr>
          <p:cNvSpPr txBox="1"/>
          <p:nvPr/>
        </p:nvSpPr>
        <p:spPr>
          <a:xfrm>
            <a:off x="8313544" y="2526613"/>
            <a:ext cx="304025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>
                <a:solidFill>
                  <a:srgbClr val="C00000"/>
                </a:solidFill>
              </a:rPr>
              <a:t>2 phases of training</a:t>
            </a:r>
          </a:p>
          <a:p>
            <a:endParaRPr lang="en-CN" sz="2800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CN" sz="2800" dirty="0">
                <a:solidFill>
                  <a:srgbClr val="C00000"/>
                </a:solidFill>
              </a:rPr>
              <a:t>Predict Y</a:t>
            </a:r>
          </a:p>
          <a:p>
            <a:pPr marL="342900" indent="-342900">
              <a:buAutoNum type="arabicPeriod"/>
            </a:pPr>
            <a:endParaRPr lang="en-CN" sz="2800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CN" sz="2800" dirty="0">
                <a:solidFill>
                  <a:srgbClr val="C00000"/>
                </a:solidFill>
              </a:rPr>
              <a:t>Compress 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2022C-3743-7B4F-8690-76C11855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726" y="5609307"/>
            <a:ext cx="8336547" cy="1058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32F78-35DB-A54E-97EB-8D185F1E541D}"/>
              </a:ext>
            </a:extLst>
          </p:cNvPr>
          <p:cNvSpPr txBox="1"/>
          <p:nvPr/>
        </p:nvSpPr>
        <p:spPr>
          <a:xfrm>
            <a:off x="609599" y="1670961"/>
            <a:ext cx="919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I(X,T)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C48DE-DDDC-B741-B803-45FD158BD985}"/>
              </a:ext>
            </a:extLst>
          </p:cNvPr>
          <p:cNvSpPr txBox="1"/>
          <p:nvPr/>
        </p:nvSpPr>
        <p:spPr>
          <a:xfrm>
            <a:off x="7017500" y="1670961"/>
            <a:ext cx="8690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I(T,Y)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3D433D-74CE-6C4E-A3E0-D268E8902EB0}"/>
              </a:ext>
            </a:extLst>
          </p:cNvPr>
          <p:cNvSpPr txBox="1"/>
          <p:nvPr/>
        </p:nvSpPr>
        <p:spPr>
          <a:xfrm>
            <a:off x="7182853" y="2959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9E7A3-506C-FF41-8C02-65B3DAE9A848}"/>
              </a:ext>
            </a:extLst>
          </p:cNvPr>
          <p:cNvSpPr txBox="1"/>
          <p:nvPr/>
        </p:nvSpPr>
        <p:spPr>
          <a:xfrm>
            <a:off x="7122695" y="2454442"/>
            <a:ext cx="56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ACC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A74F6-96F9-8949-9776-9E36F427208C}"/>
              </a:ext>
            </a:extLst>
          </p:cNvPr>
          <p:cNvSpPr txBox="1"/>
          <p:nvPr/>
        </p:nvSpPr>
        <p:spPr>
          <a:xfrm>
            <a:off x="325783" y="2454442"/>
            <a:ext cx="1206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sample</a:t>
            </a:r>
          </a:p>
          <a:p>
            <a:r>
              <a:rPr lang="en-CN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82285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Information Bottleneck (IB)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0FFE-C944-8144-8C8D-36238E35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CN" dirty="0"/>
              <a:t>Sufficient statistics</a:t>
            </a:r>
          </a:p>
          <a:p>
            <a:pPr>
              <a:lnSpc>
                <a:spcPct val="100000"/>
              </a:lnSpc>
            </a:pPr>
            <a:endParaRPr lang="en-CN" dirty="0"/>
          </a:p>
          <a:p>
            <a:pPr>
              <a:lnSpc>
                <a:spcPct val="100000"/>
              </a:lnSpc>
            </a:pPr>
            <a:r>
              <a:rPr lang="en-CN" dirty="0"/>
              <a:t>Minimal Sufficient statistics</a:t>
            </a:r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>
              <a:lnSpc>
                <a:spcPct val="100000"/>
              </a:lnSpc>
            </a:pPr>
            <a:r>
              <a:rPr lang="en-CN" dirty="0"/>
              <a:t>Information Bottleneck</a:t>
            </a:r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33C64-40F3-EC40-89CF-3636B34D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237" y="2247482"/>
            <a:ext cx="3742322" cy="529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000395-7F42-D24D-B01A-F5F938888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686" y="3382720"/>
            <a:ext cx="6656471" cy="698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675F6A-2655-D949-9991-FDC9AD580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150" y="4499356"/>
            <a:ext cx="5489700" cy="7559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594C79-5561-1245-8DE3-156BDD1A5987}"/>
              </a:ext>
            </a:extLst>
          </p:cNvPr>
          <p:cNvSpPr txBox="1"/>
          <p:nvPr/>
        </p:nvSpPr>
        <p:spPr>
          <a:xfrm>
            <a:off x="1491916" y="5546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E4DFB-0424-634B-95D6-9509A2ECACCB}"/>
              </a:ext>
            </a:extLst>
          </p:cNvPr>
          <p:cNvSpPr txBox="1"/>
          <p:nvPr/>
        </p:nvSpPr>
        <p:spPr>
          <a:xfrm>
            <a:off x="1130968" y="5336755"/>
            <a:ext cx="658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400" dirty="0"/>
              <a:t>search for approximate minimal sufficient statistics </a:t>
            </a:r>
          </a:p>
          <a:p>
            <a:r>
              <a:rPr lang="en-CN" sz="2400" dirty="0"/>
              <a:t>tradeoff between predicting Y and compressing X</a:t>
            </a:r>
          </a:p>
        </p:txBody>
      </p:sp>
    </p:spTree>
    <p:extLst>
      <p:ext uri="{BB962C8B-B14F-4D97-AF65-F5344CB8AC3E}">
        <p14:creationId xmlns:p14="http://schemas.microsoft.com/office/powerpoint/2010/main" val="2303566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Visualize DNNs in the Information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0FFE-C944-8144-8C8D-36238E35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94C79-5561-1245-8DE3-156BDD1A5987}"/>
              </a:ext>
            </a:extLst>
          </p:cNvPr>
          <p:cNvSpPr txBox="1"/>
          <p:nvPr/>
        </p:nvSpPr>
        <p:spPr>
          <a:xfrm>
            <a:off x="1491916" y="5546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9A797E-36CE-074B-8495-EAA89B7C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05" y="1945360"/>
            <a:ext cx="3902242" cy="41118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BBCD0-1282-4E4C-917C-7757E12A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452" y="2412908"/>
            <a:ext cx="6741839" cy="28910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B16840-F07B-FE45-97A2-D6A5756B9FAB}"/>
              </a:ext>
            </a:extLst>
          </p:cNvPr>
          <p:cNvSpPr txBox="1"/>
          <p:nvPr/>
        </p:nvSpPr>
        <p:spPr>
          <a:xfrm>
            <a:off x="4102769" y="36319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809403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0FFE-C944-8144-8C8D-36238E35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94C79-5561-1245-8DE3-156BDD1A5987}"/>
              </a:ext>
            </a:extLst>
          </p:cNvPr>
          <p:cNvSpPr txBox="1"/>
          <p:nvPr/>
        </p:nvSpPr>
        <p:spPr>
          <a:xfrm>
            <a:off x="1491916" y="5546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C84F1-5725-5843-B037-1777A5BA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63" y="2191753"/>
            <a:ext cx="4120562" cy="358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1F66B-4F44-0942-8660-4142C8B686FB}"/>
              </a:ext>
            </a:extLst>
          </p:cNvPr>
          <p:cNvSpPr txBox="1"/>
          <p:nvPr/>
        </p:nvSpPr>
        <p:spPr>
          <a:xfrm>
            <a:off x="1013670" y="5811738"/>
            <a:ext cx="3769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12-10-7-5-4-3-2 neurons</a:t>
            </a:r>
          </a:p>
          <a:p>
            <a:r>
              <a:rPr lang="en-US" sz="2800" dirty="0"/>
              <a:t>SGD, tanh activation</a:t>
            </a:r>
            <a:endParaRPr lang="en-CN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AFA50-153F-9A48-AC6E-5BEBFA0A0812}"/>
              </a:ext>
            </a:extLst>
          </p:cNvPr>
          <p:cNvSpPr txBox="1"/>
          <p:nvPr/>
        </p:nvSpPr>
        <p:spPr>
          <a:xfrm>
            <a:off x="1864895" y="1668533"/>
            <a:ext cx="1444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Network</a:t>
            </a:r>
            <a:endParaRPr lang="en-C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FAD53-3E64-3D46-8112-A5CAC30103DF}"/>
              </a:ext>
            </a:extLst>
          </p:cNvPr>
          <p:cNvSpPr txBox="1"/>
          <p:nvPr/>
        </p:nvSpPr>
        <p:spPr>
          <a:xfrm>
            <a:off x="7055770" y="1668533"/>
            <a:ext cx="255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Generate</a:t>
            </a:r>
            <a:r>
              <a:rPr lang="zh-CN" altLang="en-US" sz="2800" dirty="0"/>
              <a:t> </a:t>
            </a:r>
            <a:r>
              <a:rPr lang="en-US" altLang="zh-CN" sz="2800" dirty="0"/>
              <a:t>P(X, Y)</a:t>
            </a:r>
            <a:endParaRPr lang="en-C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AF952-B5FC-2E49-A996-063B5C6B9B85}"/>
              </a:ext>
            </a:extLst>
          </p:cNvPr>
          <p:cNvSpPr txBox="1"/>
          <p:nvPr/>
        </p:nvSpPr>
        <p:spPr>
          <a:xfrm>
            <a:off x="5920515" y="2545016"/>
            <a:ext cx="530093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Input: x  (12 bits)</a:t>
            </a:r>
          </a:p>
          <a:p>
            <a:endParaRPr lang="en-CN" sz="2800" dirty="0"/>
          </a:p>
          <a:p>
            <a:r>
              <a:rPr lang="en-CN" sz="2800" dirty="0"/>
              <a:t>map x by a real valued function f(x)</a:t>
            </a:r>
          </a:p>
          <a:p>
            <a:endParaRPr lang="en-CN" sz="2800" dirty="0"/>
          </a:p>
          <a:p>
            <a:r>
              <a:rPr lang="en-CN" sz="2800" dirty="0"/>
              <a:t>produce the label by </a:t>
            </a:r>
          </a:p>
          <a:p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6FA67-9767-7648-91F0-9F7CEE017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681" y="4741764"/>
            <a:ext cx="4199581" cy="64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B511C-EC2B-9E44-94B1-3E9DF78DF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550" y="5832446"/>
            <a:ext cx="4716250" cy="5044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FB6F98-CE63-B645-90D4-95B4B7E2FA67}"/>
              </a:ext>
            </a:extLst>
          </p:cNvPr>
          <p:cNvCxnSpPr>
            <a:cxnSpLocks/>
          </p:cNvCxnSpPr>
          <p:nvPr/>
        </p:nvCxnSpPr>
        <p:spPr>
          <a:xfrm>
            <a:off x="8827062" y="5301759"/>
            <a:ext cx="0" cy="530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F8FBEE5-68CC-A54F-B01C-6448E3962089}"/>
              </a:ext>
            </a:extLst>
          </p:cNvPr>
          <p:cNvSpPr txBox="1"/>
          <p:nvPr/>
        </p:nvSpPr>
        <p:spPr>
          <a:xfrm>
            <a:off x="7389147" y="3827392"/>
            <a:ext cx="480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spherical harmonics power spectrum</a:t>
            </a:r>
            <a:endParaRPr lang="en-CN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56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0FFE-C944-8144-8C8D-36238E355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  <a:p>
            <a:pPr marL="0" indent="0">
              <a:lnSpc>
                <a:spcPct val="100000"/>
              </a:lnSpc>
              <a:buNone/>
            </a:pPr>
            <a:endParaRPr lang="en-C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94C79-5561-1245-8DE3-156BDD1A5987}"/>
              </a:ext>
            </a:extLst>
          </p:cNvPr>
          <p:cNvSpPr txBox="1"/>
          <p:nvPr/>
        </p:nvSpPr>
        <p:spPr>
          <a:xfrm>
            <a:off x="1491916" y="5546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AFA50-153F-9A48-AC6E-5BEBFA0A0812}"/>
              </a:ext>
            </a:extLst>
          </p:cNvPr>
          <p:cNvSpPr txBox="1"/>
          <p:nvPr/>
        </p:nvSpPr>
        <p:spPr>
          <a:xfrm>
            <a:off x="1864895" y="1668533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Estimate MI</a:t>
            </a:r>
            <a:endParaRPr lang="en-C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5FAD53-3E64-3D46-8112-A5CAC30103DF}"/>
              </a:ext>
            </a:extLst>
          </p:cNvPr>
          <p:cNvSpPr txBox="1"/>
          <p:nvPr/>
        </p:nvSpPr>
        <p:spPr>
          <a:xfrm>
            <a:off x="7055770" y="1668533"/>
            <a:ext cx="2553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Generate</a:t>
            </a:r>
            <a:r>
              <a:rPr lang="zh-CN" altLang="en-US" sz="2800" dirty="0"/>
              <a:t> </a:t>
            </a:r>
            <a:r>
              <a:rPr lang="en-US" altLang="zh-CN" sz="2800" dirty="0"/>
              <a:t>P(X, Y)</a:t>
            </a:r>
            <a:endParaRPr lang="en-C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AF952-B5FC-2E49-A996-063B5C6B9B85}"/>
              </a:ext>
            </a:extLst>
          </p:cNvPr>
          <p:cNvSpPr txBox="1"/>
          <p:nvPr/>
        </p:nvSpPr>
        <p:spPr>
          <a:xfrm>
            <a:off x="5920515" y="2545016"/>
            <a:ext cx="530093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dirty="0"/>
              <a:t>Input: x  (12 bits)</a:t>
            </a:r>
          </a:p>
          <a:p>
            <a:endParaRPr lang="en-CN" sz="2800" dirty="0"/>
          </a:p>
          <a:p>
            <a:r>
              <a:rPr lang="en-CN" sz="2800" dirty="0"/>
              <a:t>map x by a real valued function f(x)</a:t>
            </a:r>
          </a:p>
          <a:p>
            <a:endParaRPr lang="en-CN" sz="2800" dirty="0"/>
          </a:p>
          <a:p>
            <a:r>
              <a:rPr lang="en-CN" sz="2800" dirty="0"/>
              <a:t>produce the label by </a:t>
            </a:r>
          </a:p>
          <a:p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6FA67-9767-7648-91F0-9F7CEE017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681" y="4741764"/>
            <a:ext cx="4199581" cy="646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B511C-EC2B-9E44-94B1-3E9DF78D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550" y="5832446"/>
            <a:ext cx="4716250" cy="50447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1FB6F98-CE63-B645-90D4-95B4B7E2FA67}"/>
              </a:ext>
            </a:extLst>
          </p:cNvPr>
          <p:cNvCxnSpPr>
            <a:cxnSpLocks/>
          </p:cNvCxnSpPr>
          <p:nvPr/>
        </p:nvCxnSpPr>
        <p:spPr>
          <a:xfrm>
            <a:off x="8827062" y="5301759"/>
            <a:ext cx="0" cy="530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D6D137-449D-BF4E-9E06-4557623F09D0}"/>
              </a:ext>
            </a:extLst>
          </p:cNvPr>
          <p:cNvSpPr txBox="1"/>
          <p:nvPr/>
        </p:nvSpPr>
        <p:spPr>
          <a:xfrm>
            <a:off x="537540" y="2421905"/>
            <a:ext cx="4816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 binned the neuron’s arctan </a:t>
            </a:r>
          </a:p>
          <a:p>
            <a:r>
              <a:rPr lang="en-US" sz="2800" dirty="0"/>
              <a:t>output activations into 30 equal </a:t>
            </a:r>
          </a:p>
          <a:p>
            <a:r>
              <a:rPr lang="en-US" sz="2800" dirty="0"/>
              <a:t>intervals between -1 and 1</a:t>
            </a:r>
          </a:p>
          <a:p>
            <a:endParaRPr lang="en-CN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FE06EB-6BBF-124F-9150-204AE4489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78" y="4195024"/>
            <a:ext cx="5015993" cy="545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5A5156-BEE3-524B-9475-CE3B35547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232" y="5312949"/>
            <a:ext cx="3399250" cy="53113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31399F-0857-CA4B-8096-AE12C3CF9662}"/>
              </a:ext>
            </a:extLst>
          </p:cNvPr>
          <p:cNvCxnSpPr>
            <a:cxnSpLocks/>
          </p:cNvCxnSpPr>
          <p:nvPr/>
        </p:nvCxnSpPr>
        <p:spPr>
          <a:xfrm>
            <a:off x="2945796" y="3735950"/>
            <a:ext cx="0" cy="530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5899A3-106A-7143-976A-945C3CB43726}"/>
              </a:ext>
            </a:extLst>
          </p:cNvPr>
          <p:cNvCxnSpPr>
            <a:cxnSpLocks/>
          </p:cNvCxnSpPr>
          <p:nvPr/>
        </p:nvCxnSpPr>
        <p:spPr>
          <a:xfrm>
            <a:off x="2945796" y="4858010"/>
            <a:ext cx="0" cy="5306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06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485F-D8F2-C24E-8DBC-CD66542B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dynamics of the training by SGD</a:t>
            </a:r>
            <a:endParaRPr lang="en-C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BC1C5A-67A0-4E44-BDE0-5A1E7230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63" y="1534278"/>
            <a:ext cx="9629274" cy="48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393</Words>
  <Application>Microsoft Macintosh PowerPoint</Application>
  <PresentationFormat>Widescreen</PresentationFormat>
  <Paragraphs>91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Opening the black box of Deep Neural Networks via Information</vt:lpstr>
      <vt:lpstr>DNNs and Information</vt:lpstr>
      <vt:lpstr>Information Theory basics</vt:lpstr>
      <vt:lpstr>DNNs and Information</vt:lpstr>
      <vt:lpstr>Information Bottleneck (IB)</vt:lpstr>
      <vt:lpstr>Visualize DNNs in the Information Plane</vt:lpstr>
      <vt:lpstr>Experiments Setup</vt:lpstr>
      <vt:lpstr>Experiments Setup</vt:lpstr>
      <vt:lpstr>The dynamics of the training by SGD</vt:lpstr>
      <vt:lpstr>The two optimization phases in the Information Plane(training sample size)</vt:lpstr>
      <vt:lpstr>The two optimization phases in the Information Plane</vt:lpstr>
      <vt:lpstr>The drift and diffusion phases of SGD optimization</vt:lpstr>
      <vt:lpstr>The computational benefit of the hidden layers</vt:lpstr>
      <vt:lpstr>Convergence to the layers to the IB bound</vt:lpstr>
      <vt:lpstr>Discussion</vt:lpstr>
      <vt:lpstr>Resources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the black box of Deep Neural Networks via Information</dc:title>
  <dc:creator>郝 雅茹</dc:creator>
  <cp:lastModifiedBy>郝 雅茹</cp:lastModifiedBy>
  <cp:revision>101</cp:revision>
  <dcterms:created xsi:type="dcterms:W3CDTF">2021-12-30T13:52:03Z</dcterms:created>
  <dcterms:modified xsi:type="dcterms:W3CDTF">2021-12-31T05:28:08Z</dcterms:modified>
</cp:coreProperties>
</file>